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7666E073-45B3-45D9-8F3A-5566A77D26FA}" type="datetimeFigureOut">
              <a:rPr lang="en-US" smtClean="0"/>
              <a:pPr/>
              <a:t>9/19/2012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518280F4-AABD-4E7A-898D-8D0C828D9CA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66E073-45B3-45D9-8F3A-5566A77D26FA}" type="datetimeFigureOut">
              <a:rPr lang="en-US" smtClean="0"/>
              <a:pPr/>
              <a:t>9/19/2012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18280F4-AABD-4E7A-898D-8D0C828D9CA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66E073-45B3-45D9-8F3A-5566A77D26FA}" type="datetimeFigureOut">
              <a:rPr lang="en-US" smtClean="0"/>
              <a:pPr/>
              <a:t>9/19/2012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18280F4-AABD-4E7A-898D-8D0C828D9CA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66E073-45B3-45D9-8F3A-5566A77D26FA}" type="datetimeFigureOut">
              <a:rPr lang="en-US" smtClean="0"/>
              <a:pPr/>
              <a:t>9/19/2012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18280F4-AABD-4E7A-898D-8D0C828D9CA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666E073-45B3-45D9-8F3A-5566A77D26FA}" type="datetimeFigureOut">
              <a:rPr lang="en-US" smtClean="0"/>
              <a:pPr/>
              <a:t>9/19/2012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18280F4-AABD-4E7A-898D-8D0C828D9CA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66E073-45B3-45D9-8F3A-5566A77D26FA}" type="datetimeFigureOut">
              <a:rPr lang="en-US" smtClean="0"/>
              <a:pPr/>
              <a:t>9/19/2012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18280F4-AABD-4E7A-898D-8D0C828D9CA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666E073-45B3-45D9-8F3A-5566A77D26FA}" type="datetimeFigureOut">
              <a:rPr lang="en-US" smtClean="0"/>
              <a:pPr/>
              <a:t>9/19/2012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518280F4-AABD-4E7A-898D-8D0C828D9CA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666E073-45B3-45D9-8F3A-5566A77D26FA}" type="datetimeFigureOut">
              <a:rPr lang="en-US" smtClean="0"/>
              <a:pPr/>
              <a:t>9/19/2012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18280F4-AABD-4E7A-898D-8D0C828D9CA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7666E073-45B3-45D9-8F3A-5566A77D26FA}" type="datetimeFigureOut">
              <a:rPr lang="en-US" smtClean="0"/>
              <a:pPr/>
              <a:t>9/19/2012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518280F4-AABD-4E7A-898D-8D0C828D9CA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66E073-45B3-45D9-8F3A-5566A77D26FA}" type="datetimeFigureOut">
              <a:rPr lang="en-US" smtClean="0"/>
              <a:pPr/>
              <a:t>9/19/2012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18280F4-AABD-4E7A-898D-8D0C828D9CA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66E073-45B3-45D9-8F3A-5566A77D26FA}" type="datetimeFigureOut">
              <a:rPr lang="en-US" smtClean="0"/>
              <a:pPr/>
              <a:t>9/19/2012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18280F4-AABD-4E7A-898D-8D0C828D9CAE}"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666E073-45B3-45D9-8F3A-5566A77D26FA}" type="datetimeFigureOut">
              <a:rPr lang="en-US" smtClean="0"/>
              <a:pPr/>
              <a:t>9/19/2012</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18280F4-AABD-4E7A-898D-8D0C828D9CA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Native Americans Struggle to Survive</a:t>
            </a:r>
            <a:endParaRPr lang="en-US" dirty="0"/>
          </a:p>
        </p:txBody>
      </p:sp>
      <p:sp>
        <p:nvSpPr>
          <p:cNvPr id="3" name="Subtitle 2"/>
          <p:cNvSpPr>
            <a:spLocks noGrp="1"/>
          </p:cNvSpPr>
          <p:nvPr>
            <p:ph type="subTitle" idx="1"/>
          </p:nvPr>
        </p:nvSpPr>
        <p:spPr/>
        <p:txBody>
          <a:bodyPr/>
          <a:lstStyle/>
          <a:p>
            <a:r>
              <a:rPr lang="en-US" dirty="0" smtClean="0"/>
              <a:t>Guided Reading Activity</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lgn="ctr"/>
            <a:r>
              <a:rPr lang="en-US" dirty="0" smtClean="0">
                <a:solidFill>
                  <a:schemeClr val="accent2"/>
                </a:solidFill>
                <a:latin typeface="Arnprior" pitchFamily="2" charset="0"/>
              </a:rPr>
              <a:t>The Slaughter of the Buffalo</a:t>
            </a:r>
            <a:endParaRPr lang="en-US" dirty="0">
              <a:solidFill>
                <a:schemeClr val="accent2"/>
              </a:solidFill>
              <a:latin typeface="Arnprior" pitchFamily="2" charset="0"/>
            </a:endParaRPr>
          </a:p>
        </p:txBody>
      </p:sp>
      <p:sp>
        <p:nvSpPr>
          <p:cNvPr id="7" name="Text Placeholder 6"/>
          <p:cNvSpPr>
            <a:spLocks noGrp="1"/>
          </p:cNvSpPr>
          <p:nvPr>
            <p:ph type="body" sz="half" idx="2"/>
          </p:nvPr>
        </p:nvSpPr>
        <p:spPr/>
        <p:txBody>
          <a:bodyPr>
            <a:normAutofit fontScale="92500" lnSpcReduction="20000"/>
          </a:bodyPr>
          <a:lstStyle/>
          <a:p>
            <a:r>
              <a:rPr lang="en-US" dirty="0" smtClean="0"/>
              <a:t>Because the buffalo was  a food source for nomadic Native Americans and an inconvenience for the Great Railroad companies spanning ever westward, they were systematically slaughtered during the late 1800s.  Passengers on trains shot at the animals and left the carcasses to rot in the fields.  Buffalo hunters took thousands of animals a month for their hides.  Between the end of the Civil War and the early 1880s, over 30 million American bison were indiscriminately slaughtered for their hides.</a:t>
            </a:r>
            <a:endParaRPr lang="en-US" dirty="0"/>
          </a:p>
        </p:txBody>
      </p:sp>
      <p:pic>
        <p:nvPicPr>
          <p:cNvPr id="8" name="Content Placeholder 7" descr="Buffalo Hides.jpg"/>
          <p:cNvPicPr>
            <a:picLocks noGrp="1" noChangeAspect="1"/>
          </p:cNvPicPr>
          <p:nvPr>
            <p:ph type="pic" idx="1"/>
          </p:nvPr>
        </p:nvPicPr>
        <p:blipFill>
          <a:blip r:embed="rId2" cstate="print"/>
          <a:srcRect l="6476" r="6476"/>
          <a:stretch>
            <a:fillRect/>
          </a:stretch>
        </p:blip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accent2"/>
                </a:solidFill>
              </a:rPr>
              <a:t>Reservations</a:t>
            </a:r>
            <a:endParaRPr lang="en-US" dirty="0">
              <a:solidFill>
                <a:schemeClr val="accent2"/>
              </a:solidFill>
            </a:endParaRPr>
          </a:p>
        </p:txBody>
      </p:sp>
      <p:sp>
        <p:nvSpPr>
          <p:cNvPr id="7" name="Text Placeholder 6"/>
          <p:cNvSpPr>
            <a:spLocks noGrp="1"/>
          </p:cNvSpPr>
          <p:nvPr>
            <p:ph type="body" idx="2"/>
          </p:nvPr>
        </p:nvSpPr>
        <p:spPr/>
        <p:txBody>
          <a:bodyPr/>
          <a:lstStyle/>
          <a:p>
            <a:r>
              <a:rPr lang="en-US" dirty="0" smtClean="0"/>
              <a:t>Tracts of land which were set aside to be occupied by Native Americans were called reservations.  For the most part reservations lands were infertile and without natural resources.  Where natural resources, minerals, oil, or other profitable industrial potential emerged, Americans simply repossessed the land and relocated the tribes.  While the Native American communities on these reservations had nominal autonomy and sovereignty according to the Constitution, their rights were frequently violated.</a:t>
            </a:r>
            <a:endParaRPr lang="en-US" dirty="0"/>
          </a:p>
        </p:txBody>
      </p:sp>
      <p:pic>
        <p:nvPicPr>
          <p:cNvPr id="8" name="Content Placeholder 7" descr="Indian Reservations.jpg"/>
          <p:cNvPicPr>
            <a:picLocks noGrp="1" noChangeAspect="1"/>
          </p:cNvPicPr>
          <p:nvPr>
            <p:ph sz="half" idx="1"/>
          </p:nvPr>
        </p:nvPicPr>
        <p:blipFill>
          <a:blip r:embed="rId2" cstate="print"/>
          <a:stretch>
            <a:fillRect/>
          </a:stretch>
        </p:blipFill>
        <p:spPr>
          <a:xfrm>
            <a:off x="553029" y="685800"/>
            <a:ext cx="4939474" cy="510540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Dakota Territory</a:t>
            </a:r>
            <a:endParaRPr lang="en-US" dirty="0">
              <a:solidFill>
                <a:schemeClr val="accent2"/>
              </a:solidFill>
            </a:endParaRPr>
          </a:p>
        </p:txBody>
      </p:sp>
      <p:sp>
        <p:nvSpPr>
          <p:cNvPr id="3" name="Text Placeholder 2"/>
          <p:cNvSpPr>
            <a:spLocks noGrp="1"/>
          </p:cNvSpPr>
          <p:nvPr>
            <p:ph type="body" idx="2"/>
          </p:nvPr>
        </p:nvSpPr>
        <p:spPr/>
        <p:txBody>
          <a:bodyPr/>
          <a:lstStyle/>
          <a:p>
            <a:r>
              <a:rPr lang="en-US" dirty="0" smtClean="0"/>
              <a:t>A gold strike in Dakota Territory during the year 1874 resulted in a flood of miners onto reservation lands.  Chiefs Sitting Bull and Crazy Horse were incensed that the United States would not fulfill its treaty obligations, and left the reservation after repeated attacks against the white transgressors were rebuffed.  While several of the conflicts between the Sioux tribe and the white settlers had resulted in bloodshed, the cycle of violence was just beginning in 1874.</a:t>
            </a:r>
            <a:endParaRPr lang="en-US" dirty="0"/>
          </a:p>
        </p:txBody>
      </p:sp>
      <p:pic>
        <p:nvPicPr>
          <p:cNvPr id="5" name="Content Placeholder 4" descr="Miners Descend Upon Dakota Territory.jpg"/>
          <p:cNvPicPr>
            <a:picLocks noGrp="1" noChangeAspect="1"/>
          </p:cNvPicPr>
          <p:nvPr>
            <p:ph sz="half" idx="1"/>
          </p:nvPr>
        </p:nvPicPr>
        <p:blipFill>
          <a:blip r:embed="rId2" cstate="print"/>
          <a:stretch>
            <a:fillRect/>
          </a:stretch>
        </p:blip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Battle of Little Bighorn</a:t>
            </a:r>
            <a:endParaRPr lang="en-US" dirty="0"/>
          </a:p>
        </p:txBody>
      </p:sp>
      <p:sp>
        <p:nvSpPr>
          <p:cNvPr id="3" name="Text Placeholder 2"/>
          <p:cNvSpPr>
            <a:spLocks noGrp="1"/>
          </p:cNvSpPr>
          <p:nvPr>
            <p:ph type="body" idx="2"/>
          </p:nvPr>
        </p:nvSpPr>
        <p:spPr/>
        <p:txBody>
          <a:bodyPr/>
          <a:lstStyle/>
          <a:p>
            <a:r>
              <a:rPr lang="en-US" dirty="0" smtClean="0"/>
              <a:t>Native Americans call the conflict the Battle of the Greasy Grass.  During this encounter, General George Armstrong Custer and the Seventh Cavalry, numbering perhaps 270 troops, attacked an encampment of 10, 000 Sioux and Cheyenne.  They were massacred.  But while the victory was crushing a complete in the short term, in the long run it would redouble the resolve of Americans to confine Indians to the reservations.  Little Bighorn was the last major victory for Native American tribes in on the Western Frontier.</a:t>
            </a:r>
            <a:endParaRPr lang="en-US" dirty="0"/>
          </a:p>
        </p:txBody>
      </p:sp>
      <p:pic>
        <p:nvPicPr>
          <p:cNvPr id="5" name="Content Placeholder 4" descr="Custer's Last Stand.bmp"/>
          <p:cNvPicPr>
            <a:picLocks noGrp="1" noChangeAspect="1"/>
          </p:cNvPicPr>
          <p:nvPr>
            <p:ph sz="half" idx="1"/>
          </p:nvPr>
        </p:nvPicPr>
        <p:blipFill>
          <a:blip r:embed="rId2" cstate="print"/>
          <a:stretch>
            <a:fillRect/>
          </a:stretch>
        </p:blipFill>
        <p:spPr>
          <a:xfrm>
            <a:off x="879475" y="1382712"/>
            <a:ext cx="4391025" cy="3819525"/>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solidFill>
                  <a:schemeClr val="accent2"/>
                </a:solidFill>
              </a:rPr>
              <a:t>Chief Joseph of the Nez Perce</a:t>
            </a:r>
            <a:endParaRPr lang="en-US" b="1" dirty="0">
              <a:solidFill>
                <a:schemeClr val="accent2"/>
              </a:solidFill>
            </a:endParaRPr>
          </a:p>
        </p:txBody>
      </p:sp>
      <p:sp>
        <p:nvSpPr>
          <p:cNvPr id="7" name="Text Placeholder 6"/>
          <p:cNvSpPr>
            <a:spLocks noGrp="1"/>
          </p:cNvSpPr>
          <p:nvPr>
            <p:ph type="body" idx="2"/>
          </p:nvPr>
        </p:nvSpPr>
        <p:spPr/>
        <p:txBody>
          <a:bodyPr>
            <a:normAutofit/>
          </a:bodyPr>
          <a:lstStyle/>
          <a:p>
            <a:r>
              <a:rPr lang="en-US" dirty="0" smtClean="0"/>
              <a:t>After refusing to withdraw to the reservations of the Pacific Northwest, Chief Joseph led a bloody, heroic retreat from American forces, attempting to escape the jurisdiction of the US Army and join Chief Sitting Bull in Canada.  Captured and force to surrender near the Canadian border, Chief Joseph’s final statement of surrender and resignation still evokes emotion.</a:t>
            </a:r>
            <a:endParaRPr lang="en-US" dirty="0"/>
          </a:p>
        </p:txBody>
      </p:sp>
      <p:pic>
        <p:nvPicPr>
          <p:cNvPr id="8" name="Picture Placeholder 7" descr="Chief Joseph's Retreat.bmp"/>
          <p:cNvPicPr>
            <a:picLocks noGrp="1" noChangeAspect="1"/>
          </p:cNvPicPr>
          <p:nvPr>
            <p:ph sz="half" idx="1"/>
          </p:nvPr>
        </p:nvPicPr>
        <p:blipFill>
          <a:blip r:embed="rId2" cstate="print"/>
          <a:stretch>
            <a:fillRect/>
          </a:stretch>
        </p:blipFill>
        <p:spPr>
          <a:xfrm>
            <a:off x="762000" y="1510469"/>
            <a:ext cx="4625975" cy="3564012"/>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Chief Joseph</a:t>
            </a:r>
            <a:endParaRPr lang="en-US" dirty="0"/>
          </a:p>
        </p:txBody>
      </p:sp>
      <p:sp>
        <p:nvSpPr>
          <p:cNvPr id="3" name="Text Placeholder 2"/>
          <p:cNvSpPr>
            <a:spLocks noGrp="1"/>
          </p:cNvSpPr>
          <p:nvPr>
            <p:ph type="body" idx="2"/>
          </p:nvPr>
        </p:nvSpPr>
        <p:spPr>
          <a:xfrm>
            <a:off x="5257800" y="1447802"/>
            <a:ext cx="3252847" cy="4206112"/>
          </a:xfrm>
        </p:spPr>
        <p:txBody>
          <a:bodyPr>
            <a:noAutofit/>
          </a:bodyPr>
          <a:lstStyle/>
          <a:p>
            <a:r>
              <a:rPr lang="en-US" sz="1600" b="1" dirty="0" smtClean="0">
                <a:latin typeface="Goudy Old Style" pitchFamily="18" charset="0"/>
              </a:rPr>
              <a:t>“The old men are all dead. It is the young men who say yes or no. He who led on the young men is dead. It is cold and we have no blankets. The little children are freezing to death. My people, some of them have run away to the hills, and have no blankets, no food; no one knows where they are--perhaps freezing to death. I want to have time to look for my children and see how many of them I can find. Maybe I shall find them among the dead. Hear me, my chiefs. I am tired; my heart is sick and sad. From where the sun now stands I will fight no more forever."</a:t>
            </a:r>
            <a:endParaRPr lang="en-US" sz="1600" dirty="0">
              <a:latin typeface="Goudy Old Style" pitchFamily="18" charset="0"/>
            </a:endParaRPr>
          </a:p>
        </p:txBody>
      </p:sp>
      <p:pic>
        <p:nvPicPr>
          <p:cNvPr id="5" name="Content Placeholder 4" descr="Chief Joseph.gif"/>
          <p:cNvPicPr>
            <a:picLocks noGrp="1" noChangeAspect="1"/>
          </p:cNvPicPr>
          <p:nvPr>
            <p:ph sz="half" idx="1"/>
          </p:nvPr>
        </p:nvPicPr>
        <p:blipFill>
          <a:blip r:embed="rId2" cstate="print"/>
          <a:stretch>
            <a:fillRect/>
          </a:stretch>
        </p:blipFill>
        <p:spPr>
          <a:xfrm>
            <a:off x="1042117" y="914399"/>
            <a:ext cx="3910883" cy="4574995"/>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Geronimo</a:t>
            </a:r>
            <a:endParaRPr lang="en-US" dirty="0"/>
          </a:p>
        </p:txBody>
      </p:sp>
      <p:sp>
        <p:nvSpPr>
          <p:cNvPr id="9" name="Text Placeholder 8"/>
          <p:cNvSpPr>
            <a:spLocks noGrp="1"/>
          </p:cNvSpPr>
          <p:nvPr>
            <p:ph type="body" idx="2"/>
          </p:nvPr>
        </p:nvSpPr>
        <p:spPr/>
        <p:txBody>
          <a:bodyPr/>
          <a:lstStyle/>
          <a:p>
            <a:r>
              <a:rPr lang="en-US" dirty="0" smtClean="0"/>
              <a:t>The Apache Geronimo maintained a fierce resistance to the United States Army’s reservation policy throughout the 1880s, escaping captivity and terrorizing the Southwest repeatedly.  Eventually, he was captured and imprisoned by the Army. </a:t>
            </a:r>
          </a:p>
          <a:p>
            <a:endParaRPr lang="en-US" dirty="0"/>
          </a:p>
        </p:txBody>
      </p:sp>
      <p:pic>
        <p:nvPicPr>
          <p:cNvPr id="8" name="Picture Placeholder 7" descr="Geronimo.jpg"/>
          <p:cNvPicPr>
            <a:picLocks noGrp="1" noChangeAspect="1"/>
          </p:cNvPicPr>
          <p:nvPr>
            <p:ph sz="half" idx="1"/>
          </p:nvPr>
        </p:nvPicPr>
        <p:blipFill>
          <a:blip r:embed="rId2" cstate="print"/>
          <a:stretch>
            <a:fillRect/>
          </a:stretch>
        </p:blipFill>
        <p:spPr>
          <a:xfrm>
            <a:off x="990600" y="541083"/>
            <a:ext cx="3809999" cy="5029199"/>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05400"/>
            <a:ext cx="8229600" cy="1051560"/>
          </a:xfrm>
        </p:spPr>
        <p:txBody>
          <a:bodyPr/>
          <a:lstStyle/>
          <a:p>
            <a:pPr algn="ctr"/>
            <a:r>
              <a:rPr lang="en-US" dirty="0" smtClean="0">
                <a:solidFill>
                  <a:schemeClr val="accent2"/>
                </a:solidFill>
              </a:rPr>
              <a:t>The Wounded Knee Massacre </a:t>
            </a:r>
            <a:endParaRPr lang="en-US" dirty="0">
              <a:solidFill>
                <a:schemeClr val="accent2"/>
              </a:solidFill>
            </a:endParaRPr>
          </a:p>
        </p:txBody>
      </p:sp>
      <p:sp>
        <p:nvSpPr>
          <p:cNvPr id="6" name="Text Placeholder 5"/>
          <p:cNvSpPr>
            <a:spLocks noGrp="1"/>
          </p:cNvSpPr>
          <p:nvPr>
            <p:ph type="body" sz="half" idx="2"/>
          </p:nvPr>
        </p:nvSpPr>
        <p:spPr/>
        <p:txBody>
          <a:bodyPr/>
          <a:lstStyle/>
          <a:p>
            <a:r>
              <a:rPr lang="en-US" dirty="0" smtClean="0"/>
              <a:t>In 1890, the Sioux tribe participated in a new and enthusiastic ritual know as the Ghost Dance.  Led by the Prophet Wovoka, the dance was believed to be powerful spiritually – so powerful that it’s members could defy bullets, that lost warriors and buffalo would rise from the dead, and that a great landslide would wipe out the white settlers who had injured the Plains. </a:t>
            </a:r>
            <a:endParaRPr lang="en-US" dirty="0"/>
          </a:p>
        </p:txBody>
      </p:sp>
      <p:pic>
        <p:nvPicPr>
          <p:cNvPr id="7" name="Picture Placeholder 6" descr="Ghost Dance.jpg"/>
          <p:cNvPicPr>
            <a:picLocks noGrp="1" noChangeAspect="1"/>
          </p:cNvPicPr>
          <p:nvPr>
            <p:ph type="pic" idx="1"/>
          </p:nvPr>
        </p:nvPicPr>
        <p:blipFill>
          <a:blip r:embed="rId2" cstate="print"/>
          <a:srcRect l="1476" r="1476"/>
          <a:stretch>
            <a:fillRect/>
          </a:stretch>
        </p:blip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smtClean="0">
                <a:solidFill>
                  <a:schemeClr val="accent2"/>
                </a:solidFill>
              </a:rPr>
              <a:t>The Wounded Knee Massacre – Hundreds of Sioux Tribe members killed in the clash between the Army and the Native Americans were buried in a mass grave.  Soldiers had their portraits made after the massacre.</a:t>
            </a:r>
            <a:endParaRPr lang="en-US" sz="1800" dirty="0">
              <a:solidFill>
                <a:schemeClr val="accent2"/>
              </a:solidFill>
            </a:endParaRPr>
          </a:p>
        </p:txBody>
      </p:sp>
      <p:sp>
        <p:nvSpPr>
          <p:cNvPr id="3" name="Text Placeholder 2"/>
          <p:cNvSpPr>
            <a:spLocks noGrp="1"/>
          </p:cNvSpPr>
          <p:nvPr>
            <p:ph type="body" sz="half" idx="2"/>
          </p:nvPr>
        </p:nvSpPr>
        <p:spPr/>
        <p:txBody>
          <a:bodyPr>
            <a:normAutofit fontScale="92500" lnSpcReduction="10000"/>
          </a:bodyPr>
          <a:lstStyle/>
          <a:p>
            <a:r>
              <a:rPr lang="en-US" dirty="0" smtClean="0"/>
              <a:t>During the winter of 1890, police officers and US Army personnel in and around Wounded Knee, SD were frightened by the ceremony, and intervened to arrest Chief Sitting Bull.  In a standoff, he was shot to death.  Angry Sioux tribe members petitioned the US Army for an explanation – then shots were fired.  Within a few minutes, machine guns were used against the sparsely armed tribe, and over 200 tribesmen died.  </a:t>
            </a:r>
            <a:endParaRPr lang="en-US" dirty="0"/>
          </a:p>
        </p:txBody>
      </p:sp>
      <p:pic>
        <p:nvPicPr>
          <p:cNvPr id="5" name="Picture Placeholder 4" descr="Wounded Knee Burial in Mass Grave.jpg"/>
          <p:cNvPicPr>
            <a:picLocks noGrp="1" noChangeAspect="1"/>
          </p:cNvPicPr>
          <p:nvPr>
            <p:ph type="pic" idx="1"/>
          </p:nvPr>
        </p:nvPicPr>
        <p:blipFill>
          <a:blip r:embed="rId2" cstate="print"/>
          <a:srcRect l="2050" r="2050"/>
          <a:stretch>
            <a:fillRect/>
          </a:stretch>
        </p:blip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Helen Hunt Jackson</a:t>
            </a:r>
            <a:endParaRPr lang="en-US" dirty="0"/>
          </a:p>
        </p:txBody>
      </p:sp>
      <p:sp>
        <p:nvSpPr>
          <p:cNvPr id="7" name="Text Placeholder 6"/>
          <p:cNvSpPr>
            <a:spLocks noGrp="1"/>
          </p:cNvSpPr>
          <p:nvPr>
            <p:ph type="body" idx="2"/>
          </p:nvPr>
        </p:nvSpPr>
        <p:spPr/>
        <p:txBody>
          <a:bodyPr/>
          <a:lstStyle/>
          <a:p>
            <a:r>
              <a:rPr lang="en-US" dirty="0" smtClean="0"/>
              <a:t>A Century of Dishonor was the first major history produced by an American historian to chronicle the copious lies, broken treaties, duplicitous activities, and dishonorable dealings of the United States government with Native Americans.  Jackson described the condition of Native American tribes by the late 19</a:t>
            </a:r>
            <a:r>
              <a:rPr lang="en-US" baseline="30000" dirty="0" smtClean="0"/>
              <a:t>th</a:t>
            </a:r>
            <a:r>
              <a:rPr lang="en-US" dirty="0" smtClean="0"/>
              <a:t> Century, and gave a sympathetic view of what many American were already calling “a dying race” – The Native American Indian.</a:t>
            </a:r>
            <a:endParaRPr lang="en-US" dirty="0"/>
          </a:p>
        </p:txBody>
      </p:sp>
      <p:pic>
        <p:nvPicPr>
          <p:cNvPr id="8" name="Content Placeholder 7" descr="Century of Dishonor.jpg"/>
          <p:cNvPicPr>
            <a:picLocks noGrp="1" noChangeAspect="1"/>
          </p:cNvPicPr>
          <p:nvPr>
            <p:ph sz="half" idx="1"/>
          </p:nvPr>
        </p:nvPicPr>
        <p:blipFill>
          <a:blip r:embed="rId2" cstate="print"/>
          <a:stretch>
            <a:fillRect/>
          </a:stretch>
        </p:blipFill>
        <p:spPr>
          <a:xfrm>
            <a:off x="1577352" y="930275"/>
            <a:ext cx="2995270" cy="472440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1">
                    <a:lumMod val="75000"/>
                  </a:schemeClr>
                </a:solidFill>
              </a:rPr>
              <a:t>Native American Population, 1865:</a:t>
            </a:r>
            <a:br>
              <a:rPr lang="en-US" b="1" dirty="0" smtClean="0">
                <a:solidFill>
                  <a:schemeClr val="accent1">
                    <a:lumMod val="75000"/>
                  </a:schemeClr>
                </a:solidFill>
              </a:rPr>
            </a:br>
            <a:r>
              <a:rPr lang="en-US" b="1" dirty="0" smtClean="0">
                <a:solidFill>
                  <a:schemeClr val="accent1">
                    <a:lumMod val="75000"/>
                  </a:schemeClr>
                </a:solidFill>
              </a:rPr>
              <a:t>Historians estimate 360,000, most of whom lived on the Great Plains.</a:t>
            </a:r>
            <a:endParaRPr lang="en-US" b="1" dirty="0">
              <a:solidFill>
                <a:schemeClr val="accent1">
                  <a:lumMod val="75000"/>
                </a:schemeClr>
              </a:solidFill>
            </a:endParaRPr>
          </a:p>
        </p:txBody>
      </p:sp>
      <p:sp>
        <p:nvSpPr>
          <p:cNvPr id="3" name="Text Placeholder 2"/>
          <p:cNvSpPr>
            <a:spLocks noGrp="1"/>
          </p:cNvSpPr>
          <p:nvPr>
            <p:ph type="body" sz="half" idx="2"/>
          </p:nvPr>
        </p:nvSpPr>
        <p:spPr/>
        <p:txBody>
          <a:bodyPr/>
          <a:lstStyle/>
          <a:p>
            <a:r>
              <a:rPr lang="en-US" dirty="0" smtClean="0"/>
              <a:t>In 1492, when Christopher Columbus accidentally stumbled upon what Europeans called “The New World”, historians estimate that there were between 10 Million and 100 Million Native Americans inhabiting North and South America.  Due to virgin soil epidemics and brutal warfare, by the 1800s, there were fewer than 1 Million Native Americans. </a:t>
            </a:r>
            <a:endParaRPr lang="en-US" dirty="0"/>
          </a:p>
        </p:txBody>
      </p:sp>
      <p:pic>
        <p:nvPicPr>
          <p:cNvPr id="5" name="Picture Placeholder 4" descr="Native Americans.jpg"/>
          <p:cNvPicPr>
            <a:picLocks noGrp="1" noChangeAspect="1"/>
          </p:cNvPicPr>
          <p:nvPr>
            <p:ph type="pic" idx="1"/>
          </p:nvPr>
        </p:nvPicPr>
        <p:blipFill>
          <a:blip r:embed="rId2" cstate="print"/>
          <a:srcRect t="10433" b="10433"/>
          <a:stretch>
            <a:fillRect/>
          </a:stretch>
        </p:blip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accent2"/>
                </a:solidFill>
              </a:rPr>
              <a:t>The Dawes Act of 1887</a:t>
            </a:r>
            <a:endParaRPr lang="en-US" dirty="0">
              <a:solidFill>
                <a:schemeClr val="accent2"/>
              </a:solidFill>
            </a:endParaRPr>
          </a:p>
        </p:txBody>
      </p:sp>
      <p:sp>
        <p:nvSpPr>
          <p:cNvPr id="7" name="Text Placeholder 6"/>
          <p:cNvSpPr>
            <a:spLocks noGrp="1"/>
          </p:cNvSpPr>
          <p:nvPr>
            <p:ph type="body" idx="2"/>
          </p:nvPr>
        </p:nvSpPr>
        <p:spPr/>
        <p:txBody>
          <a:bodyPr>
            <a:normAutofit lnSpcReduction="10000"/>
          </a:bodyPr>
          <a:lstStyle/>
          <a:p>
            <a:r>
              <a:rPr lang="en-US" dirty="0" smtClean="0"/>
              <a:t>The goal of the Dawes Act was to force Native Americans to adopt a more “American” way of life – through the adaptation of sedentary agricultural practices, the education of children, and conversion to the Christian Faith.  Sadly, many children were taken from the parents and their heritage and raised in American conversion schools.  Moreover, Native American tribes accustomed to the sharing of land a resources were forced to accept plots of land and the concept of personal property rights.  Any land unclaimed by the tribes was auctioned off at low prices to white settlers. </a:t>
            </a:r>
            <a:endParaRPr lang="en-US" dirty="0"/>
          </a:p>
        </p:txBody>
      </p:sp>
      <p:pic>
        <p:nvPicPr>
          <p:cNvPr id="9" name="Content Placeholder 8" descr="Dawes Act.jpg"/>
          <p:cNvPicPr>
            <a:picLocks noGrp="1" noChangeAspect="1"/>
          </p:cNvPicPr>
          <p:nvPr>
            <p:ph sz="half" idx="1"/>
          </p:nvPr>
        </p:nvPicPr>
        <p:blipFill>
          <a:blip r:embed="rId2" cstate="print"/>
          <a:stretch>
            <a:fillRect/>
          </a:stretch>
        </p:blipFill>
        <p:spPr>
          <a:xfrm>
            <a:off x="1235250" y="930275"/>
            <a:ext cx="3679474" cy="47244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Great Plains Nations Lifestyle</a:t>
            </a:r>
            <a:endParaRPr lang="en-US" dirty="0"/>
          </a:p>
        </p:txBody>
      </p:sp>
      <p:sp>
        <p:nvSpPr>
          <p:cNvPr id="7" name="Text Placeholder 6"/>
          <p:cNvSpPr>
            <a:spLocks noGrp="1"/>
          </p:cNvSpPr>
          <p:nvPr>
            <p:ph type="body" idx="2"/>
          </p:nvPr>
        </p:nvSpPr>
        <p:spPr/>
        <p:txBody>
          <a:bodyPr/>
          <a:lstStyle/>
          <a:p>
            <a:r>
              <a:rPr lang="en-US" dirty="0" smtClean="0"/>
              <a:t>Most of the tribes of the great plains lived nomadically, traveling from region to region depending upon the seasons.  They established agriculture and cultivated fields in several regions of the Plains, and relied upon the buffalo as a source of food, shelter, and tools.  They were also elaborate and sophisticated traders.  Most Americans today fail to recall that Plains Indians were accomplished marksmen and horse riders as well, having secured the stray and runaway horses lot to the Spaniards centuries earlier.</a:t>
            </a:r>
            <a:endParaRPr lang="en-US" dirty="0"/>
          </a:p>
        </p:txBody>
      </p:sp>
      <p:pic>
        <p:nvPicPr>
          <p:cNvPr id="8" name="Content Placeholder 7" descr="Sioux Buffalo.jpg"/>
          <p:cNvPicPr>
            <a:picLocks noGrp="1" noChangeAspect="1"/>
          </p:cNvPicPr>
          <p:nvPr>
            <p:ph sz="half" idx="1"/>
          </p:nvPr>
        </p:nvPicPr>
        <p:blipFill>
          <a:blip r:embed="rId2" cstate="print"/>
          <a:stretch>
            <a:fillRect/>
          </a:stretch>
        </p:blipFill>
        <p:spPr>
          <a:xfrm>
            <a:off x="513820" y="1371600"/>
            <a:ext cx="4978400" cy="373380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lgn="ctr"/>
            <a:r>
              <a:rPr lang="en-US" b="1" dirty="0" smtClean="0">
                <a:solidFill>
                  <a:schemeClr val="accent1">
                    <a:lumMod val="75000"/>
                  </a:schemeClr>
                </a:solidFill>
              </a:rPr>
              <a:t>The Fort Laramie Treaty of 1851</a:t>
            </a:r>
            <a:endParaRPr lang="en-US" b="1" dirty="0">
              <a:solidFill>
                <a:schemeClr val="accent1">
                  <a:lumMod val="75000"/>
                </a:schemeClr>
              </a:solidFill>
            </a:endParaRPr>
          </a:p>
        </p:txBody>
      </p:sp>
      <p:sp>
        <p:nvSpPr>
          <p:cNvPr id="6" name="Content Placeholder 5"/>
          <p:cNvSpPr>
            <a:spLocks noGrp="1"/>
          </p:cNvSpPr>
          <p:nvPr>
            <p:ph type="body" sz="half" idx="2"/>
          </p:nvPr>
        </p:nvSpPr>
        <p:spPr/>
        <p:txBody>
          <a:bodyPr>
            <a:normAutofit/>
          </a:bodyPr>
          <a:lstStyle/>
          <a:p>
            <a:r>
              <a:rPr lang="en-US" sz="1600" dirty="0" smtClean="0">
                <a:latin typeface="Baskerville Old Face" pitchFamily="18" charset="0"/>
              </a:rPr>
              <a:t>Originally signed in 1851, the Laramie Treaty was the first effort of the United States to end the nomadic lifestyle of the Plains tribes.  The government promised tribes that if they would adopt a sedentary, agricultural, lifestyle, the US Government would protect their lands for “as long as the grass shall grow.” </a:t>
            </a:r>
            <a:endParaRPr lang="en-US" sz="1600" dirty="0">
              <a:latin typeface="Baskerville Old Face" pitchFamily="18" charset="0"/>
            </a:endParaRPr>
          </a:p>
        </p:txBody>
      </p:sp>
      <p:pic>
        <p:nvPicPr>
          <p:cNvPr id="8" name="Content Placeholder 7" descr="Fort Laramie Treaty.gif"/>
          <p:cNvPicPr>
            <a:picLocks noGrp="1" noChangeAspect="1"/>
          </p:cNvPicPr>
          <p:nvPr>
            <p:ph type="pic" idx="1"/>
          </p:nvPr>
        </p:nvPicPr>
        <p:blipFill>
          <a:blip r:embed="rId2" cstate="print"/>
          <a:srcRect t="5127" b="5127"/>
          <a:stretch>
            <a:fillRect/>
          </a:stretch>
        </p:blip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000" dirty="0" smtClean="0">
                <a:solidFill>
                  <a:schemeClr val="accent2"/>
                </a:solidFill>
              </a:rPr>
              <a:t>Americans quickly broke the Fort Laramie Treaty, as miners and settlers flooded into the region.</a:t>
            </a:r>
            <a:endParaRPr lang="en-US" sz="2000" dirty="0">
              <a:solidFill>
                <a:schemeClr val="accent2"/>
              </a:solidFill>
            </a:endParaRPr>
          </a:p>
        </p:txBody>
      </p:sp>
      <p:sp>
        <p:nvSpPr>
          <p:cNvPr id="8" name="Text Placeholder 7"/>
          <p:cNvSpPr>
            <a:spLocks noGrp="1"/>
          </p:cNvSpPr>
          <p:nvPr>
            <p:ph type="body" idx="1"/>
          </p:nvPr>
        </p:nvSpPr>
        <p:spPr/>
        <p:txBody>
          <a:bodyPr>
            <a:normAutofit/>
          </a:bodyPr>
          <a:lstStyle/>
          <a:p>
            <a:r>
              <a:rPr lang="en-US" dirty="0" smtClean="0">
                <a:solidFill>
                  <a:schemeClr val="bg1"/>
                </a:solidFill>
                <a:latin typeface="Berlin Sans FB Demi" pitchFamily="34" charset="0"/>
              </a:rPr>
              <a:t>Pike’s Peak Gold Rush</a:t>
            </a:r>
            <a:endParaRPr lang="en-US" dirty="0">
              <a:solidFill>
                <a:schemeClr val="bg1"/>
              </a:solidFill>
              <a:latin typeface="Berlin Sans FB Demi" pitchFamily="34" charset="0"/>
            </a:endParaRPr>
          </a:p>
        </p:txBody>
      </p:sp>
      <p:sp>
        <p:nvSpPr>
          <p:cNvPr id="10" name="Text Placeholder 9"/>
          <p:cNvSpPr>
            <a:spLocks noGrp="1"/>
          </p:cNvSpPr>
          <p:nvPr>
            <p:ph type="body" sz="half" idx="3"/>
          </p:nvPr>
        </p:nvSpPr>
        <p:spPr/>
        <p:txBody>
          <a:bodyPr>
            <a:normAutofit/>
          </a:bodyPr>
          <a:lstStyle/>
          <a:p>
            <a:r>
              <a:rPr lang="en-US" dirty="0" smtClean="0">
                <a:solidFill>
                  <a:schemeClr val="bg1"/>
                </a:solidFill>
                <a:latin typeface="Berlin Sans FB Demi" pitchFamily="34" charset="0"/>
              </a:rPr>
              <a:t>Settlers to Points West</a:t>
            </a:r>
            <a:endParaRPr lang="en-US" dirty="0">
              <a:solidFill>
                <a:schemeClr val="bg1"/>
              </a:solidFill>
              <a:latin typeface="Berlin Sans FB Demi" pitchFamily="34" charset="0"/>
            </a:endParaRPr>
          </a:p>
        </p:txBody>
      </p:sp>
      <p:pic>
        <p:nvPicPr>
          <p:cNvPr id="12" name="Content Placeholder 11" descr="Pike's Peak Mining.jpg"/>
          <p:cNvPicPr>
            <a:picLocks noGrp="1" noChangeAspect="1"/>
          </p:cNvPicPr>
          <p:nvPr>
            <p:ph sz="quarter" idx="2"/>
          </p:nvPr>
        </p:nvPicPr>
        <p:blipFill>
          <a:blip r:embed="rId2" cstate="print"/>
          <a:stretch>
            <a:fillRect/>
          </a:stretch>
        </p:blipFill>
        <p:spPr>
          <a:xfrm>
            <a:off x="990600" y="1295400"/>
            <a:ext cx="2971800" cy="3984610"/>
          </a:xfrm>
        </p:spPr>
      </p:pic>
      <p:pic>
        <p:nvPicPr>
          <p:cNvPr id="13" name="Content Placeholder 12" descr="Mormon Trail.jpg"/>
          <p:cNvPicPr>
            <a:picLocks noGrp="1" noChangeAspect="1"/>
          </p:cNvPicPr>
          <p:nvPr>
            <p:ph sz="quarter" idx="4"/>
          </p:nvPr>
        </p:nvPicPr>
        <p:blipFill>
          <a:blip r:embed="rId3" cstate="print"/>
          <a:stretch>
            <a:fillRect/>
          </a:stretch>
        </p:blipFill>
        <p:spPr>
          <a:xfrm>
            <a:off x="4191000" y="1524000"/>
            <a:ext cx="4382757" cy="3262719"/>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b="1" dirty="0" smtClean="0">
                <a:solidFill>
                  <a:schemeClr val="accent1">
                    <a:lumMod val="50000"/>
                  </a:schemeClr>
                </a:solidFill>
              </a:rPr>
              <a:t>The Sand Creek Massacre of 1864</a:t>
            </a:r>
            <a:endParaRPr lang="en-US" b="1" dirty="0">
              <a:solidFill>
                <a:schemeClr val="accent1">
                  <a:lumMod val="50000"/>
                </a:schemeClr>
              </a:solidFill>
            </a:endParaRPr>
          </a:p>
        </p:txBody>
      </p:sp>
      <p:sp>
        <p:nvSpPr>
          <p:cNvPr id="9" name="Text Placeholder 8"/>
          <p:cNvSpPr>
            <a:spLocks noGrp="1"/>
          </p:cNvSpPr>
          <p:nvPr>
            <p:ph type="body" sz="half" idx="2"/>
          </p:nvPr>
        </p:nvSpPr>
        <p:spPr/>
        <p:txBody>
          <a:bodyPr>
            <a:normAutofit fontScale="92500" lnSpcReduction="10000"/>
          </a:bodyPr>
          <a:lstStyle/>
          <a:p>
            <a:r>
              <a:rPr lang="en-US" dirty="0" smtClean="0"/>
              <a:t>Indian haters attacked Native Americans indiscriminately and brutally throughout this period, and Native Americans responded in kind – violence was an unfortunate reality in the West.  In response to a murder by a group of Arapaho Nation warriors in 1864, Col. John </a:t>
            </a:r>
            <a:r>
              <a:rPr lang="en-US" dirty="0" err="1" smtClean="0"/>
              <a:t>Chivington</a:t>
            </a:r>
            <a:r>
              <a:rPr lang="en-US" dirty="0" smtClean="0"/>
              <a:t> of Colorado led a massacre against the Cheyenne, who played no role in the incident and were under the protection of the United States government at the time – by treaty.</a:t>
            </a:r>
            <a:endParaRPr lang="en-US" dirty="0"/>
          </a:p>
        </p:txBody>
      </p:sp>
      <p:pic>
        <p:nvPicPr>
          <p:cNvPr id="10" name="Picture Placeholder 9" descr="Sand Creek Massacre on Leather.jpg"/>
          <p:cNvPicPr>
            <a:picLocks noGrp="1" noChangeAspect="1"/>
          </p:cNvPicPr>
          <p:nvPr>
            <p:ph type="pic" idx="1"/>
          </p:nvPr>
        </p:nvPicPr>
        <p:blipFill>
          <a:blip r:embed="rId2" cstate="print"/>
          <a:srcRect l="4565" r="4565"/>
          <a:stretch>
            <a:fillRect/>
          </a:stretch>
        </p:blip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tx1"/>
                </a:solidFill>
                <a:latin typeface="Engravers MT" pitchFamily="18" charset="0"/>
              </a:rPr>
              <a:t>Buffalo Soldiers</a:t>
            </a:r>
            <a:endParaRPr lang="en-US" b="1" dirty="0">
              <a:solidFill>
                <a:schemeClr val="tx1"/>
              </a:solidFill>
              <a:latin typeface="Engravers MT" pitchFamily="18" charset="0"/>
            </a:endParaRPr>
          </a:p>
        </p:txBody>
      </p:sp>
      <p:sp>
        <p:nvSpPr>
          <p:cNvPr id="3" name="Text Placeholder 2"/>
          <p:cNvSpPr>
            <a:spLocks noGrp="1"/>
          </p:cNvSpPr>
          <p:nvPr>
            <p:ph type="body" sz="half" idx="2"/>
          </p:nvPr>
        </p:nvSpPr>
        <p:spPr/>
        <p:txBody>
          <a:bodyPr>
            <a:normAutofit lnSpcReduction="10000"/>
          </a:bodyPr>
          <a:lstStyle/>
          <a:p>
            <a:r>
              <a:rPr lang="en-US" dirty="0" smtClean="0"/>
              <a:t>Made a part of our popular historical knowledge by the soulful Bob Marley and the Wailers – buffalo soldiers played a troubled and ironic role in American history.  Although they were denied their full citizenship rights in the United States and subjected to violence, they nevertheless fought to support mostly white American settlers and to confine Native American tribes to reservations.</a:t>
            </a:r>
            <a:endParaRPr lang="en-US" dirty="0"/>
          </a:p>
        </p:txBody>
      </p:sp>
      <p:pic>
        <p:nvPicPr>
          <p:cNvPr id="5" name="Picture Placeholder 4" descr="Buffalo Soldiers.jpg"/>
          <p:cNvPicPr>
            <a:picLocks noGrp="1" noChangeAspect="1"/>
          </p:cNvPicPr>
          <p:nvPr>
            <p:ph type="pic" idx="1"/>
          </p:nvPr>
        </p:nvPicPr>
        <p:blipFill>
          <a:blip r:embed="rId2" cstate="print"/>
          <a:srcRect l="10518" r="10518"/>
          <a:stretch>
            <a:fillRect/>
          </a:stretch>
        </p:blip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fontScale="90000"/>
          </a:bodyPr>
          <a:lstStyle/>
          <a:p>
            <a:r>
              <a:rPr lang="en-US" sz="2000" dirty="0" smtClean="0">
                <a:solidFill>
                  <a:schemeClr val="accent2"/>
                </a:solidFill>
              </a:rPr>
              <a:t>African-Americans, who had been denied freedom for centuries, now played a crucial role in robbing Native Americans of their freedom.  Many must have had mixed feelings and empathized with Native Americans nations.</a:t>
            </a:r>
            <a:endParaRPr lang="en-US" sz="2000" dirty="0">
              <a:solidFill>
                <a:schemeClr val="accent2"/>
              </a:solidFill>
            </a:endParaRPr>
          </a:p>
        </p:txBody>
      </p:sp>
      <p:sp>
        <p:nvSpPr>
          <p:cNvPr id="11" name="Text Placeholder 10"/>
          <p:cNvSpPr>
            <a:spLocks noGrp="1"/>
          </p:cNvSpPr>
          <p:nvPr>
            <p:ph type="body" idx="1"/>
          </p:nvPr>
        </p:nvSpPr>
        <p:spPr/>
        <p:txBody>
          <a:bodyPr>
            <a:normAutofit fontScale="92500" lnSpcReduction="10000"/>
          </a:bodyPr>
          <a:lstStyle/>
          <a:p>
            <a:r>
              <a:rPr lang="en-US" dirty="0" smtClean="0"/>
              <a:t>The Formerly Enslaved Buffalo Soldiers</a:t>
            </a:r>
            <a:endParaRPr lang="en-US" dirty="0"/>
          </a:p>
        </p:txBody>
      </p:sp>
      <p:sp>
        <p:nvSpPr>
          <p:cNvPr id="13" name="Text Placeholder 12"/>
          <p:cNvSpPr>
            <a:spLocks noGrp="1"/>
          </p:cNvSpPr>
          <p:nvPr>
            <p:ph type="body" sz="half" idx="3"/>
          </p:nvPr>
        </p:nvSpPr>
        <p:spPr/>
        <p:txBody>
          <a:bodyPr>
            <a:normAutofit fontScale="92500" lnSpcReduction="10000"/>
          </a:bodyPr>
          <a:lstStyle/>
          <a:p>
            <a:r>
              <a:rPr lang="en-US" dirty="0" smtClean="0"/>
              <a:t>Native Americans on the Reservations</a:t>
            </a:r>
            <a:endParaRPr lang="en-US" dirty="0"/>
          </a:p>
        </p:txBody>
      </p:sp>
      <p:pic>
        <p:nvPicPr>
          <p:cNvPr id="16" name="Content Placeholder 15" descr="Native Americans in Struggle.jpg"/>
          <p:cNvPicPr>
            <a:picLocks noGrp="1" noChangeAspect="1"/>
          </p:cNvPicPr>
          <p:nvPr>
            <p:ph sz="quarter" idx="4"/>
          </p:nvPr>
        </p:nvPicPr>
        <p:blipFill>
          <a:blip r:embed="rId2" cstate="print"/>
          <a:stretch>
            <a:fillRect/>
          </a:stretch>
        </p:blipFill>
        <p:spPr>
          <a:xfrm>
            <a:off x="4652963" y="1848650"/>
            <a:ext cx="3930650" cy="2687624"/>
          </a:xfrm>
        </p:spPr>
      </p:pic>
      <p:pic>
        <p:nvPicPr>
          <p:cNvPr id="18" name="Content Placeholder 17" descr="Buffalo Soldiers Ride.jpg"/>
          <p:cNvPicPr>
            <a:picLocks noGrp="1" noChangeAspect="1"/>
          </p:cNvPicPr>
          <p:nvPr>
            <p:ph sz="quarter" idx="2"/>
          </p:nvPr>
        </p:nvPicPr>
        <p:blipFill>
          <a:blip r:embed="rId3" cstate="print"/>
          <a:stretch>
            <a:fillRect/>
          </a:stretch>
        </p:blipFill>
        <p:spPr>
          <a:xfrm>
            <a:off x="541083" y="1676400"/>
            <a:ext cx="3881502" cy="28956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b="1" dirty="0" smtClean="0">
                <a:solidFill>
                  <a:schemeClr val="accent2"/>
                </a:solidFill>
              </a:rPr>
              <a:t>Buffalo Skulls, circa 1870</a:t>
            </a:r>
            <a:endParaRPr lang="en-US" b="1" dirty="0">
              <a:solidFill>
                <a:schemeClr val="accent2"/>
              </a:solidFill>
            </a:endParaRPr>
          </a:p>
        </p:txBody>
      </p:sp>
      <p:sp>
        <p:nvSpPr>
          <p:cNvPr id="9" name="Text Placeholder 8"/>
          <p:cNvSpPr>
            <a:spLocks noGrp="1"/>
          </p:cNvSpPr>
          <p:nvPr>
            <p:ph type="body" sz="half" idx="2"/>
          </p:nvPr>
        </p:nvSpPr>
        <p:spPr/>
        <p:txBody>
          <a:bodyPr/>
          <a:lstStyle/>
          <a:p>
            <a:r>
              <a:rPr lang="en-US" dirty="0" smtClean="0"/>
              <a:t>Native Americans of the Great Plains relied on the buffalo for food, water, and shelter.  They followed the buffalo seasonally, and were dependent upon the animal for sustenance.  The U.S. Government came to the logical conclusion that they could end the nomadic lifestyle of Native American tribes – and cause them to become sedentary farmers – by killing off the buffalo. </a:t>
            </a:r>
            <a:endParaRPr lang="en-US" dirty="0"/>
          </a:p>
        </p:txBody>
      </p:sp>
      <p:pic>
        <p:nvPicPr>
          <p:cNvPr id="10" name="Picture Placeholder 9" descr="Bison Skull Pile.jpg"/>
          <p:cNvPicPr>
            <a:picLocks noGrp="1" noChangeAspect="1"/>
          </p:cNvPicPr>
          <p:nvPr>
            <p:ph type="pic" idx="1"/>
          </p:nvPr>
        </p:nvPicPr>
        <p:blipFill>
          <a:blip r:embed="rId2" cstate="print"/>
          <a:srcRect t="4192" b="4192"/>
          <a:stretch>
            <a:fillRect/>
          </a:stretch>
        </p:blip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309</TotalTime>
  <Words>1506</Words>
  <Application>Microsoft Office PowerPoint</Application>
  <PresentationFormat>On-screen Show (4:3)</PresentationFormat>
  <Paragraphs>42</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Aspect</vt:lpstr>
      <vt:lpstr>Native Americans Struggle to Survive</vt:lpstr>
      <vt:lpstr>Native American Population, 1865: Historians estimate 360,000, most of whom lived on the Great Plains.</vt:lpstr>
      <vt:lpstr>Great Plains Nations Lifestyle</vt:lpstr>
      <vt:lpstr>The Fort Laramie Treaty of 1851</vt:lpstr>
      <vt:lpstr>Americans quickly broke the Fort Laramie Treaty, as miners and settlers flooded into the region.</vt:lpstr>
      <vt:lpstr>The Sand Creek Massacre of 1864</vt:lpstr>
      <vt:lpstr>Buffalo Soldiers</vt:lpstr>
      <vt:lpstr>African-Americans, who had been denied freedom for centuries, now played a crucial role in robbing Native Americans of their freedom.  Many must have had mixed feelings and empathized with Native Americans nations.</vt:lpstr>
      <vt:lpstr>Buffalo Skulls, circa 1870</vt:lpstr>
      <vt:lpstr>The Slaughter of the Buffalo</vt:lpstr>
      <vt:lpstr>Reservations</vt:lpstr>
      <vt:lpstr>Dakota Territory</vt:lpstr>
      <vt:lpstr>The Battle of Little Bighorn</vt:lpstr>
      <vt:lpstr>Chief Joseph of the Nez Perce</vt:lpstr>
      <vt:lpstr>Chief Joseph</vt:lpstr>
      <vt:lpstr>Geronimo</vt:lpstr>
      <vt:lpstr>The Wounded Knee Massacre </vt:lpstr>
      <vt:lpstr>The Wounded Knee Massacre – Hundreds of Sioux Tribe members killed in the clash between the Army and the Native Americans were buried in a mass grave.  Soldiers had their portraits made after the massacre.</vt:lpstr>
      <vt:lpstr>Helen Hunt Jackson</vt:lpstr>
      <vt:lpstr>The Dawes Act of 1887</vt:lpstr>
    </vt:vector>
  </TitlesOfParts>
  <Company>Virginia Beach City Public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Native Americans Struggle to Survive</dc:title>
  <dc:creator>Adam Patrick Henry</dc:creator>
  <cp:lastModifiedBy>vjdean</cp:lastModifiedBy>
  <cp:revision>32</cp:revision>
  <dcterms:created xsi:type="dcterms:W3CDTF">2010-08-26T15:08:49Z</dcterms:created>
  <dcterms:modified xsi:type="dcterms:W3CDTF">2012-09-19T17:04:32Z</dcterms:modified>
</cp:coreProperties>
</file>